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4" r:id="rId11"/>
    <p:sldId id="263" r:id="rId12"/>
    <p:sldId id="265" r:id="rId13"/>
    <p:sldId id="266" r:id="rId14"/>
    <p:sldId id="267" r:id="rId15"/>
    <p:sldId id="269" r:id="rId16"/>
    <p:sldId id="270" r:id="rId17"/>
    <p:sldId id="271" r:id="rId18"/>
    <p:sldId id="268" r:id="rId19"/>
    <p:sldId id="272" r:id="rId20"/>
    <p:sldId id="273" r:id="rId21"/>
    <p:sldId id="274" r:id="rId22"/>
    <p:sldId id="275" r:id="rId23"/>
    <p:sldId id="281" r:id="rId24"/>
    <p:sldId id="282" r:id="rId25"/>
    <p:sldId id="283" r:id="rId26"/>
    <p:sldId id="284" r:id="rId27"/>
    <p:sldId id="276" r:id="rId28"/>
    <p:sldId id="277" r:id="rId29"/>
    <p:sldId id="278" r:id="rId30"/>
    <p:sldId id="279" r:id="rId31"/>
    <p:sldId id="280" r:id="rId32"/>
    <p:sldId id="286" r:id="rId33"/>
    <p:sldId id="285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91FFD-4030-4E1D-99C2-B4842F116883}" v="622" dt="2023-12-03T21:05:17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6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6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4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1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66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58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8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5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165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12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9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7C056-A1D9-4090-B761-C14175314FA3}" type="datetimeFigureOut">
              <a:rPr lang="hr-HR" smtClean="0"/>
              <a:t>3.12.2023.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2531A38-25C8-440D-ADD3-64D1D63A7EF6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1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F618-D0B2-19A1-DEE9-29384D3F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788286" cy="2541431"/>
          </a:xfrm>
        </p:spPr>
        <p:txBody>
          <a:bodyPr/>
          <a:lstStyle/>
          <a:p>
            <a:r>
              <a:rPr lang="en-US" dirty="0"/>
              <a:t>GRAFOVI U PYTHONU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EFC4A-03D5-7789-BB18-21128452A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KARLO VIZEC</a:t>
            </a:r>
          </a:p>
          <a:p>
            <a:r>
              <a:rPr lang="en-US" dirty="0"/>
              <a:t>GABRIEL JANĐEL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1295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4314-836F-65FE-3C8F-0AEE707F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 FUNKCIJE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C07EA-85BC-436F-27D1-161F1A9B3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Graf funkcije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je </a:t>
                </a:r>
                <a:r>
                  <a:rPr lang="en-US" dirty="0" err="1"/>
                  <a:t>skup</a:t>
                </a:r>
                <a:r>
                  <a:rPr lang="en-US" dirty="0"/>
                  <a:t> svih </a:t>
                </a:r>
                <a:r>
                  <a:rPr lang="en-US" dirty="0" err="1"/>
                  <a:t>uređenih</a:t>
                </a:r>
                <a:r>
                  <a:rPr lang="en-US" dirty="0"/>
                  <a:t> </a:t>
                </a:r>
                <a:r>
                  <a:rPr lang="en-US" dirty="0" err="1"/>
                  <a:t>parova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tako da je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element </a:t>
                </a:r>
                <a:r>
                  <a:rPr lang="en-US" dirty="0" err="1"/>
                  <a:t>domene</a:t>
                </a:r>
                <a:r>
                  <a:rPr lang="en-US" dirty="0"/>
                  <a:t> funkcije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r-HR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C07EA-85BC-436F-27D1-161F1A9B3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BA81-E6D4-5D82-B2BA-B2C43EF7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 LINEARNE FUNKCIJE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257D8-0BBF-9807-44BA-EC9387444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Graf </a:t>
                </a:r>
                <a:r>
                  <a:rPr lang="en-US" sz="3600" b="1" dirty="0" err="1"/>
                  <a:t>linearne</a:t>
                </a:r>
                <a:r>
                  <a:rPr lang="en-US" sz="3600" b="1" dirty="0"/>
                  <a:t> funkcije </a:t>
                </a:r>
                <a:r>
                  <a:rPr lang="en-US" sz="3600" dirty="0"/>
                  <a:t>je </a:t>
                </a:r>
                <a:r>
                  <a:rPr lang="en-US" sz="3600" dirty="0" err="1"/>
                  <a:t>pravac</a:t>
                </a:r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  <a:p>
                <a:endParaRPr lang="hr-HR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257D8-0BBF-9807-44BA-EC9387444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123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57FB19-0C3F-9315-1AD7-D7B40974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654338"/>
            <a:ext cx="10905066" cy="55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3A8CB9-888D-2105-FF3C-A330C9B8D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83364"/>
            <a:ext cx="10905066" cy="50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45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8A32886-A36A-3361-2664-57B5E4460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22343"/>
            <a:ext cx="10905066" cy="52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2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D526-2C8F-DECF-9656-0413A909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 </a:t>
            </a:r>
            <a:r>
              <a:rPr lang="en-US" dirty="0" err="1"/>
              <a:t>kvadratne</a:t>
            </a:r>
            <a:r>
              <a:rPr lang="en-US" dirty="0"/>
              <a:t> funkcije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8C125-DD9A-FC72-7781-D44146A1F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Graf </a:t>
                </a:r>
                <a:r>
                  <a:rPr lang="en-US" sz="3600" b="1" dirty="0" err="1"/>
                  <a:t>kvadratne</a:t>
                </a:r>
                <a:r>
                  <a:rPr lang="en-US" sz="3600" b="1" dirty="0"/>
                  <a:t> funkcije </a:t>
                </a:r>
                <a:r>
                  <a:rPr lang="en-US" sz="3600" dirty="0"/>
                  <a:t>je </a:t>
                </a:r>
                <a:r>
                  <a:rPr lang="en-US" sz="3600" b="1" dirty="0"/>
                  <a:t>parabola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8C125-DD9A-FC72-7781-D44146A1F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123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9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404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F65EC4F4-F032-4E5C-6060-F6DE4206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3467"/>
            <a:ext cx="67733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FC477E-7317-A41F-6BDD-05ABA74F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785612"/>
            <a:ext cx="10905066" cy="52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15EB34-BA97-4DB4-FA30-14836833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974941"/>
            <a:ext cx="10905066" cy="49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740D0B-2877-A698-CE02-9D2FA5B7F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91444"/>
            <a:ext cx="10905066" cy="50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617C-BF1E-799E-F1E2-E77A26C6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KAKO CRTATI GRAFOVE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C73E-A2BA-9F0F-5998-3F639C5D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NumPy – </a:t>
            </a:r>
            <a:r>
              <a:rPr lang="en-US" sz="3600" dirty="0" err="1"/>
              <a:t>biblioteka</a:t>
            </a:r>
            <a:r>
              <a:rPr lang="en-US" sz="3600" dirty="0"/>
              <a:t> za </a:t>
            </a:r>
            <a:r>
              <a:rPr lang="en-US" sz="3600" dirty="0" err="1"/>
              <a:t>brzu</a:t>
            </a:r>
            <a:r>
              <a:rPr lang="en-US" sz="3600" dirty="0"/>
              <a:t> matematiku u </a:t>
            </a:r>
            <a:r>
              <a:rPr lang="en-US" sz="3600" dirty="0" err="1"/>
              <a:t>Pythonu</a:t>
            </a:r>
            <a:endParaRPr lang="en-US" sz="3600" dirty="0"/>
          </a:p>
          <a:p>
            <a:r>
              <a:rPr lang="en-US" sz="3600" dirty="0"/>
              <a:t>Matplotlib – </a:t>
            </a:r>
            <a:r>
              <a:rPr lang="en-US" sz="3600" dirty="0" err="1"/>
              <a:t>biblioteka</a:t>
            </a:r>
            <a:r>
              <a:rPr lang="en-US" sz="3600" dirty="0"/>
              <a:t> za izradu </a:t>
            </a:r>
            <a:r>
              <a:rPr lang="en-US" sz="3600" dirty="0" err="1"/>
              <a:t>grafova</a:t>
            </a:r>
            <a:endParaRPr lang="hr-HR" sz="3600" dirty="0"/>
          </a:p>
        </p:txBody>
      </p:sp>
    </p:spTree>
    <p:extLst>
      <p:ext uri="{BB962C8B-B14F-4D97-AF65-F5344CB8AC3E}">
        <p14:creationId xmlns:p14="http://schemas.microsoft.com/office/powerpoint/2010/main" val="332307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E404-5499-FB05-F03E-7FB60561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FUNKCIJE S VIŠE PARAMETARA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226C25-101F-317C-3C53-8EAA8271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Funkcije mogu </a:t>
                </a:r>
                <a:r>
                  <a:rPr lang="en-US" sz="3200" dirty="0" err="1"/>
                  <a:t>imati</a:t>
                </a:r>
                <a:r>
                  <a:rPr lang="en-US" sz="3200" dirty="0"/>
                  <a:t> više od jednu </a:t>
                </a:r>
                <a:r>
                  <a:rPr lang="en-US" sz="3200" dirty="0" err="1"/>
                  <a:t>varijablu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226C25-101F-317C-3C53-8EAA8271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0" t="-88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77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4086-3582-1B4C-70BC-E5EA0809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 FUNKCIJE S VIŠE PARAMETARA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4B6B4-8A6E-3BE4-85B4-BB47F0365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Graf funkcije s dva </a:t>
                </a:r>
                <a:r>
                  <a:rPr lang="en-US" sz="3600" b="1" dirty="0" err="1"/>
                  <a:t>parametra</a:t>
                </a:r>
                <a:r>
                  <a:rPr lang="en-US" sz="3600" dirty="0"/>
                  <a:t> je 3D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𝐷𝐼𝑀𝐸𝑁𝑍𝐼𝐽𝐴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𝑃𝐴𝑅𝐴𝑀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hr-HR" sz="3600" dirty="0"/>
              </a:p>
              <a:p>
                <a:endParaRPr lang="hr-HR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4B6B4-8A6E-3BE4-85B4-BB47F0365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123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55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5E6274-A308-D0B5-9002-0CB562FD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9790" y="643467"/>
            <a:ext cx="80324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DAFDCA-0010-89EB-B662-3E941205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2250" y="643467"/>
            <a:ext cx="76274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6B82-A6E7-E186-7C73-40BA470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KOMPLEKSNI BROJEVI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DB500-FF59-8684-2DFE-FC69A570B0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Kompleksni broj</a:t>
                </a:r>
                <a:r>
                  <a:rPr lang="en-US" sz="3600" dirty="0"/>
                  <a:t> je broj koji se može zapisati u obliku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US" sz="3600" dirty="0"/>
                  <a:t>, gdje </a:t>
                </a:r>
                <a:r>
                  <a:rPr lang="en-US" sz="3600" dirty="0" err="1"/>
                  <a:t>su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i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600" dirty="0"/>
                  <a:t> je </a:t>
                </a:r>
                <a:r>
                  <a:rPr lang="en-US" sz="3600" b="1" dirty="0" err="1"/>
                  <a:t>imaginarna</a:t>
                </a:r>
                <a:r>
                  <a:rPr lang="en-US" sz="3600" b="1" dirty="0"/>
                  <a:t> </a:t>
                </a:r>
                <a:r>
                  <a:rPr lang="en-US" sz="3600" b="1" dirty="0" err="1"/>
                  <a:t>jedinica</a:t>
                </a:r>
                <a:endParaRPr lang="en-US" sz="3600" dirty="0"/>
              </a:p>
              <a:p>
                <a:pPr marL="0" indent="0">
                  <a:buNone/>
                </a:pPr>
                <a:endParaRPr lang="hr-HR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DB500-FF59-8684-2DFE-FC69A570B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1237" r="-203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40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6C58-30E6-D82C-DC2D-F9C1ADED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RAZLOG ZA KOMPLEKSNE BROJEVE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50EEA-46D9-CC65-0400-182657E80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r>
                  <a:rPr lang="en-US" sz="3000" dirty="0"/>
                  <a:t> je </a:t>
                </a:r>
                <a:r>
                  <a:rPr lang="en-US" sz="3000" dirty="0" err="1"/>
                  <a:t>nerješiva</a:t>
                </a:r>
                <a:r>
                  <a:rPr lang="en-US" sz="3000" dirty="0"/>
                  <a:t> </a:t>
                </a:r>
                <a:r>
                  <a:rPr lang="en-US" sz="3000" dirty="0" err="1"/>
                  <a:t>jednadžba</a:t>
                </a:r>
                <a:r>
                  <a:rPr lang="en-US" sz="3000" dirty="0"/>
                  <a:t> samo s </a:t>
                </a:r>
                <a:r>
                  <a:rPr lang="en-US" sz="3000" dirty="0" err="1"/>
                  <a:t>realnim</a:t>
                </a:r>
                <a:r>
                  <a:rPr lang="en-US" sz="3000" dirty="0"/>
                  <a:t> </a:t>
                </a:r>
                <a:r>
                  <a:rPr lang="en-US" sz="3000" dirty="0" err="1"/>
                  <a:t>brojevima</a:t>
                </a:r>
                <a:r>
                  <a:rPr lang="en-US" sz="3000" dirty="0"/>
                  <a:t> </a:t>
                </a:r>
                <a:r>
                  <a:rPr lang="en-US" sz="3000" dirty="0" err="1"/>
                  <a:t>jer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3000" dirty="0"/>
                  <a:t>,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3000" dirty="0"/>
              </a:p>
              <a:p>
                <a:r>
                  <a:rPr lang="en-US" sz="3000" dirty="0"/>
                  <a:t>Za </a:t>
                </a:r>
                <a:r>
                  <a:rPr lang="en-US" sz="3000" dirty="0" err="1"/>
                  <a:t>rješavanje</a:t>
                </a:r>
                <a:r>
                  <a:rPr lang="en-US" sz="3000" dirty="0"/>
                  <a:t> te jednadžbe trebamo </a:t>
                </a:r>
                <a:r>
                  <a:rPr lang="en-US" sz="3000" b="1" dirty="0" err="1"/>
                  <a:t>kompleksne</a:t>
                </a:r>
                <a:r>
                  <a:rPr lang="en-US" sz="3000" b="1" dirty="0"/>
                  <a:t> </a:t>
                </a:r>
                <a:r>
                  <a:rPr lang="en-US" sz="3000" b="1" dirty="0" err="1"/>
                  <a:t>brojeve</a:t>
                </a:r>
                <a:endParaRPr lang="en-US" sz="3000" dirty="0"/>
              </a:p>
              <a:p>
                <a:r>
                  <a:rPr lang="en-US" sz="3000" dirty="0"/>
                  <a:t>Tako se </a:t>
                </a:r>
                <a:r>
                  <a:rPr lang="en-US" sz="3000" dirty="0" err="1"/>
                  <a:t>zovu</a:t>
                </a:r>
                <a:r>
                  <a:rPr lang="en-US" sz="3000" dirty="0"/>
                  <a:t> </a:t>
                </a:r>
                <a:r>
                  <a:rPr lang="en-US" sz="3000" dirty="0" err="1"/>
                  <a:t>jer</a:t>
                </a:r>
                <a:r>
                  <a:rPr lang="en-US" sz="3000" dirty="0"/>
                  <a:t> </a:t>
                </a:r>
                <a:r>
                  <a:rPr lang="en-US" sz="3000" dirty="0" err="1"/>
                  <a:t>tvore</a:t>
                </a:r>
                <a:r>
                  <a:rPr lang="en-US" sz="3000" dirty="0"/>
                  <a:t> </a:t>
                </a:r>
                <a:r>
                  <a:rPr lang="en-US" sz="3000" b="1" dirty="0" err="1"/>
                  <a:t>kompleks</a:t>
                </a:r>
                <a:r>
                  <a:rPr lang="en-US" sz="3000" dirty="0"/>
                  <a:t> koji se </a:t>
                </a:r>
                <a:r>
                  <a:rPr lang="en-US" sz="3000" dirty="0" err="1"/>
                  <a:t>sastoji</a:t>
                </a:r>
                <a:r>
                  <a:rPr lang="en-US" sz="3000" dirty="0"/>
                  <a:t> od </a:t>
                </a:r>
                <a:r>
                  <a:rPr lang="en-US" sz="3000" b="1" dirty="0" err="1"/>
                  <a:t>realnog</a:t>
                </a:r>
                <a:r>
                  <a:rPr lang="en-US" sz="3000" b="1" dirty="0"/>
                  <a:t> dijela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000" dirty="0"/>
                  <a:t> te </a:t>
                </a:r>
                <a:r>
                  <a:rPr lang="en-US" sz="3000" b="1" dirty="0" err="1"/>
                  <a:t>imaginarnog</a:t>
                </a:r>
                <a:r>
                  <a:rPr lang="en-US" sz="3000" b="1" dirty="0"/>
                  <a:t> dijela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endParaRPr lang="hr-HR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50EEA-46D9-CC65-0400-182657E80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0" t="-883" r="-107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61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A8DDE4-6ED7-CA92-10C1-57852909DA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RJEŠENJE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lang="hr-HR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A8DDE4-6ED7-CA92-10C1-57852909D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8C6E10-654B-8944-53CA-8A72C142B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r-H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=0+1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hr-HR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8C6E10-654B-8944-53CA-8A72C142B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37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6283-49A6-9817-6969-E00042E8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SKUP KOMPLEKSNIH BROJEVA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19A8CE-4CF4-1BF0-72A8-E5D3C7783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b="1" dirty="0"/>
                  <a:t>Skup </a:t>
                </a:r>
                <a:r>
                  <a:rPr lang="en-US" sz="3200" b="1" dirty="0" err="1"/>
                  <a:t>kompleksnih</a:t>
                </a:r>
                <a:r>
                  <a:rPr lang="en-US" sz="3200" b="1" dirty="0"/>
                  <a:t> </a:t>
                </a:r>
                <a:r>
                  <a:rPr lang="en-US" sz="3200" b="1" dirty="0" err="1"/>
                  <a:t>brojeva</a:t>
                </a:r>
                <a:r>
                  <a:rPr lang="en-US" sz="3200" b="1" dirty="0"/>
                  <a:t> </a:t>
                </a:r>
                <a:r>
                  <a:rPr lang="en-US" sz="3200" dirty="0" err="1"/>
                  <a:t>označava</a:t>
                </a:r>
                <a:r>
                  <a:rPr lang="en-US" sz="3200" dirty="0"/>
                  <a:t> se s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3600" b="1" dirty="0"/>
              </a:p>
              <a:p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3600" b="1" dirty="0"/>
              </a:p>
              <a:p>
                <a:r>
                  <a:rPr lang="en-US" sz="3200" dirty="0"/>
                  <a:t>Svaki </a:t>
                </a:r>
                <a:r>
                  <a:rPr lang="en-US" sz="3200" dirty="0" err="1"/>
                  <a:t>realni</a:t>
                </a:r>
                <a:r>
                  <a:rPr lang="en-US" sz="3200" dirty="0"/>
                  <a:t> broj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 je </a:t>
                </a:r>
                <a:r>
                  <a:rPr lang="en-US" sz="3200" dirty="0" err="1"/>
                  <a:t>kompleksni</a:t>
                </a:r>
                <a:r>
                  <a:rPr lang="en-US" sz="3200" dirty="0"/>
                  <a:t> broj 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19A8CE-4CF4-1BF0-72A8-E5D3C7783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074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different types of relationships&#10;&#10;Description automatically generated">
            <a:extLst>
              <a:ext uri="{FF2B5EF4-FFF2-40B4-BE49-F238E27FC236}">
                <a16:creationId xmlns:a16="http://schemas.microsoft.com/office/drawing/2014/main" id="{D0BA2A91-C62D-D2BE-A0BA-C6BF954D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8B03-6EA0-0FE6-1943-046BC175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KOMPLEKSNA FUNKCIJA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48EF-FAF4-BA0D-998E-A53425493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4000" dirty="0"/>
              </a:p>
              <a:p>
                <a:pPr/>
                <a:r>
                  <a:rPr lang="en-US" sz="3600" b="1" dirty="0" err="1"/>
                  <a:t>Kompleksna</a:t>
                </a:r>
                <a:r>
                  <a:rPr lang="en-US" sz="3600" b="1" dirty="0"/>
                  <a:t> </a:t>
                </a:r>
                <a:r>
                  <a:rPr lang="en-US" sz="3600" b="1" dirty="0" err="1"/>
                  <a:t>funkcija</a:t>
                </a:r>
                <a:r>
                  <a:rPr lang="en-US" sz="3600" b="1" dirty="0"/>
                  <a:t> </a:t>
                </a:r>
                <a:r>
                  <a:rPr lang="en-US" sz="3600" dirty="0"/>
                  <a:t>je </a:t>
                </a:r>
                <a:r>
                  <a:rPr lang="en-US" sz="3600" dirty="0" err="1"/>
                  <a:t>funkcija</a:t>
                </a:r>
                <a:r>
                  <a:rPr lang="en-US" sz="3600" dirty="0"/>
                  <a:t> </a:t>
                </a:r>
                <a:r>
                  <a:rPr lang="en-US" sz="3600" dirty="0" err="1"/>
                  <a:t>čija</a:t>
                </a:r>
                <a:r>
                  <a:rPr lang="en-US" sz="3600" dirty="0"/>
                  <a:t> je </a:t>
                </a:r>
                <a:r>
                  <a:rPr lang="en-US" sz="3600" dirty="0" err="1"/>
                  <a:t>domena</a:t>
                </a:r>
                <a:r>
                  <a:rPr lang="en-US" sz="3600" dirty="0"/>
                  <a:t> </a:t>
                </a:r>
                <a:r>
                  <a:rPr lang="en-US" sz="3600" dirty="0" err="1"/>
                  <a:t>i</a:t>
                </a:r>
                <a:r>
                  <a:rPr lang="en-US" sz="3600" dirty="0"/>
                  <a:t> </a:t>
                </a:r>
                <a:r>
                  <a:rPr lang="en-US" sz="3600" dirty="0" err="1"/>
                  <a:t>kodomena</a:t>
                </a:r>
                <a:r>
                  <a:rPr lang="en-US" sz="3600" dirty="0"/>
                  <a:t> </a:t>
                </a:r>
                <a:r>
                  <a:rPr lang="en-US" sz="3600" dirty="0" err="1"/>
                  <a:t>skup</a:t>
                </a:r>
                <a:r>
                  <a:rPr lang="en-US" sz="3600" dirty="0"/>
                  <a:t> </a:t>
                </a:r>
                <a:r>
                  <a:rPr lang="en-US" sz="3600" b="1" dirty="0" err="1"/>
                  <a:t>kompleksnih</a:t>
                </a:r>
                <a:r>
                  <a:rPr lang="en-US" sz="3600" b="1" dirty="0"/>
                  <a:t> </a:t>
                </a:r>
                <a:r>
                  <a:rPr lang="en-US" sz="3600" b="1" dirty="0" err="1"/>
                  <a:t>brojeva</a:t>
                </a:r>
                <a:endParaRPr lang="hr-HR" sz="36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548EF-FAF4-BA0D-998E-A53425493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r="-127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3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1C97806-F209-CC6C-BA03-BDCD53D3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89" y="1063224"/>
            <a:ext cx="5721221" cy="25745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FBFCB9F-6A51-1A62-86D9-28DCCFEF9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2953139"/>
            <a:ext cx="1143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43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2FB9506-4BDB-224B-8B7D-7EF4AE44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5631" y="148512"/>
            <a:ext cx="7051122" cy="60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2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9471DE8-7263-A01D-A928-AB565C2C0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6001" y="184558"/>
            <a:ext cx="6992399" cy="59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1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1E4F9-DDA3-174E-1153-CF2EC410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MATEMATIČKA FUNKCIJA</a:t>
            </a:r>
            <a:endParaRPr lang="hr-H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C60A6F-07D7-B2BF-C0F6-A3809423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Funkcija</a:t>
            </a:r>
            <a:r>
              <a:rPr lang="en-US" sz="3200" b="1" dirty="0"/>
              <a:t> </a:t>
            </a:r>
            <a:r>
              <a:rPr lang="en-US" sz="3200" dirty="0"/>
              <a:t>je </a:t>
            </a:r>
            <a:r>
              <a:rPr lang="en-US" sz="3200" dirty="0" err="1"/>
              <a:t>veza</a:t>
            </a:r>
            <a:r>
              <a:rPr lang="en-US" sz="3200" dirty="0"/>
              <a:t> između </a:t>
            </a:r>
            <a:r>
              <a:rPr lang="en-US" sz="3200" dirty="0" err="1"/>
              <a:t>skupa</a:t>
            </a:r>
            <a:r>
              <a:rPr lang="en-US" sz="3200" dirty="0"/>
              <a:t> A </a:t>
            </a:r>
            <a:r>
              <a:rPr lang="en-US" sz="3200" b="1" dirty="0"/>
              <a:t>(</a:t>
            </a:r>
            <a:r>
              <a:rPr lang="en-US" sz="3200" b="1" dirty="0" err="1"/>
              <a:t>domene</a:t>
            </a:r>
            <a:r>
              <a:rPr lang="en-US" sz="3200" b="1" dirty="0"/>
              <a:t>)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skupa</a:t>
            </a:r>
            <a:r>
              <a:rPr lang="en-US" sz="3200" dirty="0"/>
              <a:t> B </a:t>
            </a:r>
            <a:r>
              <a:rPr lang="en-US" sz="3200" b="1" dirty="0"/>
              <a:t>(</a:t>
            </a:r>
            <a:r>
              <a:rPr lang="en-US" sz="3200" b="1" dirty="0" err="1"/>
              <a:t>kodomene</a:t>
            </a:r>
            <a:r>
              <a:rPr lang="en-US" sz="3200" b="1" dirty="0"/>
              <a:t>) </a:t>
            </a:r>
            <a:r>
              <a:rPr lang="en-US" sz="3200" dirty="0" err="1"/>
              <a:t>takva</a:t>
            </a:r>
            <a:r>
              <a:rPr lang="en-US" sz="3200" dirty="0"/>
              <a:t> da za svaki element </a:t>
            </a:r>
            <a:r>
              <a:rPr lang="en-US" sz="3200" dirty="0" err="1"/>
              <a:t>domene</a:t>
            </a:r>
            <a:r>
              <a:rPr lang="en-US" sz="3200" dirty="0"/>
              <a:t> postoji </a:t>
            </a:r>
            <a:r>
              <a:rPr lang="en-US" sz="3200" b="1" dirty="0"/>
              <a:t>samo jedan</a:t>
            </a:r>
            <a:r>
              <a:rPr lang="en-US" sz="3200" dirty="0"/>
              <a:t> </a:t>
            </a:r>
            <a:r>
              <a:rPr lang="en-US" sz="3200" dirty="0" err="1"/>
              <a:t>pripadajući</a:t>
            </a:r>
            <a:r>
              <a:rPr lang="en-US" sz="3200" dirty="0"/>
              <a:t> element iz </a:t>
            </a:r>
            <a:r>
              <a:rPr lang="en-US" sz="3200" dirty="0" err="1"/>
              <a:t>kodomene</a:t>
            </a:r>
            <a:r>
              <a:rPr lang="en-US" sz="3200" dirty="0"/>
              <a:t> prema nekom </a:t>
            </a:r>
            <a:r>
              <a:rPr lang="en-US" sz="3200" dirty="0" err="1"/>
              <a:t>pravilu</a:t>
            </a:r>
            <a:r>
              <a:rPr lang="en-US" sz="3200" dirty="0"/>
              <a:t> </a:t>
            </a:r>
            <a:r>
              <a:rPr lang="en-US" sz="3200" dirty="0" err="1"/>
              <a:t>pridruživanja</a:t>
            </a:r>
            <a:endParaRPr lang="hr-HR" sz="3200" b="1" dirty="0"/>
          </a:p>
        </p:txBody>
      </p:sp>
    </p:spTree>
    <p:extLst>
      <p:ext uri="{BB962C8B-B14F-4D97-AF65-F5344CB8AC3E}">
        <p14:creationId xmlns:p14="http://schemas.microsoft.com/office/powerpoint/2010/main" val="382395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D72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EF332C72-5EAC-21C0-64A6-8DEB151D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05" y="643467"/>
            <a:ext cx="62949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8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C7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pair of circles&#10;&#10;Description automatically generated">
            <a:extLst>
              <a:ext uri="{FF2B5EF4-FFF2-40B4-BE49-F238E27FC236}">
                <a16:creationId xmlns:a16="http://schemas.microsoft.com/office/drawing/2014/main" id="{62D1EFBF-5D0F-3C35-91FE-72FAC88E3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E7CD9-54C5-EB51-AEA0-8CA03130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RELACIJA KOJA NIJE FUNKCIJA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diagram of output and output&#10;&#10;Description automatically generated">
            <a:extLst>
              <a:ext uri="{FF2B5EF4-FFF2-40B4-BE49-F238E27FC236}">
                <a16:creationId xmlns:a16="http://schemas.microsoft.com/office/drawing/2014/main" id="{FE2593A7-8741-5764-D5FF-71FDAF62D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290680"/>
            <a:ext cx="4960442" cy="36905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5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7E18-581F-B42B-8731-ED68F21D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ZAPIS FUNKCIJE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65F83-AED1-E06A-04A2-2EFF6929D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9603275" cy="3722338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000" dirty="0"/>
              </a:p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je </a:t>
                </a:r>
                <a:r>
                  <a:rPr lang="en-US" sz="4000" b="1" dirty="0" err="1"/>
                  <a:t>parametar</a:t>
                </a:r>
                <a:r>
                  <a:rPr lang="en-US" sz="4000" dirty="0"/>
                  <a:t> funkcije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000" dirty="0"/>
                  <a:t> (</a:t>
                </a:r>
                <a:r>
                  <a:rPr lang="en-US" sz="4000" b="1" dirty="0" err="1"/>
                  <a:t>nezavisna</a:t>
                </a:r>
                <a:r>
                  <a:rPr lang="en-US" sz="4000" b="1" dirty="0"/>
                  <a:t> varijabla</a:t>
                </a:r>
                <a:r>
                  <a:rPr lang="en-US" sz="40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/>
                  <a:t> je </a:t>
                </a:r>
                <a:r>
                  <a:rPr lang="en-US" sz="4000" b="1" dirty="0" err="1"/>
                  <a:t>zavisna</a:t>
                </a:r>
                <a:r>
                  <a:rPr lang="en-US" sz="4000" b="1" dirty="0"/>
                  <a:t> varijabla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je </a:t>
                </a:r>
                <a:r>
                  <a:rPr lang="en-US" sz="4000" dirty="0" err="1"/>
                  <a:t>pravilo</a:t>
                </a:r>
                <a:r>
                  <a:rPr lang="en-US" sz="4000" dirty="0"/>
                  <a:t> prema kojem se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 err="1"/>
                  <a:t>pridružuje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000" dirty="0"/>
              </a:p>
              <a:p>
                <a:r>
                  <a:rPr lang="en-US" sz="4000" dirty="0" err="1"/>
                  <a:t>Vrijednost</a:t>
                </a:r>
                <a:r>
                  <a:rPr lang="en-US" sz="4000" dirty="0"/>
                  <a:t> </a:t>
                </a:r>
                <a:r>
                  <a:rPr lang="en-US" sz="4000" dirty="0" err="1"/>
                  <a:t>parametra</a:t>
                </a:r>
                <a:r>
                  <a:rPr lang="en-US" sz="4000" dirty="0"/>
                  <a:t> je </a:t>
                </a:r>
                <a:r>
                  <a:rPr lang="en-US" sz="4000" b="1" dirty="0"/>
                  <a:t>argument</a:t>
                </a:r>
                <a:endParaRPr lang="en-US" sz="4000" dirty="0"/>
              </a:p>
              <a:p>
                <a:endParaRPr lang="en-US" sz="4000" dirty="0"/>
              </a:p>
              <a:p>
                <a:endParaRPr lang="en-US" sz="4000" dirty="0"/>
              </a:p>
              <a:p>
                <a:endParaRPr lang="hr-HR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65F83-AED1-E06A-04A2-2EFF6929D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9603275" cy="3722338"/>
              </a:xfr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2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EE46B1-5FCE-0F19-AF76-DB45F8A3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ZAPIS DOMENE I KODOMENE FUNKCIJE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9ECED1-C834-67CE-B8E8-11965B10D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hr-HR" sz="6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9ECED1-C834-67CE-B8E8-11965B10D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24456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282F8982AE4B8C59A949CACBA549" ma:contentTypeVersion="17" ma:contentTypeDescription="Create a new document." ma:contentTypeScope="" ma:versionID="75eeb02186998f056e2b4212328b7c90">
  <xsd:schema xmlns:xsd="http://www.w3.org/2001/XMLSchema" xmlns:xs="http://www.w3.org/2001/XMLSchema" xmlns:p="http://schemas.microsoft.com/office/2006/metadata/properties" xmlns:ns3="2476ca4d-df0d-4014-afa4-d49018b59b5a" xmlns:ns4="97df6775-ab93-4dfe-b7da-f5ceba4ad516" targetNamespace="http://schemas.microsoft.com/office/2006/metadata/properties" ma:root="true" ma:fieldsID="550c85ee5f58e0226c36b7ec2a5226dc" ns3:_="" ns4:_="">
    <xsd:import namespace="2476ca4d-df0d-4014-afa4-d49018b59b5a"/>
    <xsd:import namespace="97df6775-ab93-4dfe-b7da-f5ceba4ad5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6ca4d-df0d-4014-afa4-d49018b5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df6775-ab93-4dfe-b7da-f5ceba4ad5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76ca4d-df0d-4014-afa4-d49018b59b5a" xsi:nil="true"/>
  </documentManagement>
</p:properties>
</file>

<file path=customXml/itemProps1.xml><?xml version="1.0" encoding="utf-8"?>
<ds:datastoreItem xmlns:ds="http://schemas.openxmlformats.org/officeDocument/2006/customXml" ds:itemID="{C4FC55EB-38BC-46F7-8FEA-42BEB459F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76ca4d-df0d-4014-afa4-d49018b59b5a"/>
    <ds:schemaRef ds:uri="97df6775-ab93-4dfe-b7da-f5ceba4ad5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71E719-2582-47B6-873E-EC2C6ED00D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3C659-9F71-4AFE-AD9F-F20E6DCA02C9}">
  <ds:schemaRefs>
    <ds:schemaRef ds:uri="2476ca4d-df0d-4014-afa4-d49018b59b5a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7df6775-ab93-4dfe-b7da-f5ceba4ad5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</TotalTime>
  <Words>366</Words>
  <Application>Microsoft Office PowerPoint</Application>
  <PresentationFormat>Widescreen</PresentationFormat>
  <Paragraphs>54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Gill Sans MT</vt:lpstr>
      <vt:lpstr>Gallery</vt:lpstr>
      <vt:lpstr>GRAFOVI U PYTHONU</vt:lpstr>
      <vt:lpstr>KAKO CRTATI GRAFOVE</vt:lpstr>
      <vt:lpstr>PowerPoint Presentation</vt:lpstr>
      <vt:lpstr>MATEMATIČKA FUNKCIJA</vt:lpstr>
      <vt:lpstr>PowerPoint Presentation</vt:lpstr>
      <vt:lpstr>PowerPoint Presentation</vt:lpstr>
      <vt:lpstr>RELACIJA KOJA NIJE FUNKCIJA</vt:lpstr>
      <vt:lpstr>ZAPIS FUNKCIJE</vt:lpstr>
      <vt:lpstr>ZAPIS DOMENE I KODOMENE FUNKCIJE</vt:lpstr>
      <vt:lpstr>GRAF FUNKCIJE</vt:lpstr>
      <vt:lpstr>GRAF LINEARNE FUNKCIJE</vt:lpstr>
      <vt:lpstr>PowerPoint Presentation</vt:lpstr>
      <vt:lpstr>PowerPoint Presentation</vt:lpstr>
      <vt:lpstr>PowerPoint Presentation</vt:lpstr>
      <vt:lpstr>Graf kvadratne funkcije</vt:lpstr>
      <vt:lpstr>PowerPoint Presentation</vt:lpstr>
      <vt:lpstr>PowerPoint Presentation</vt:lpstr>
      <vt:lpstr>PowerPoint Presentation</vt:lpstr>
      <vt:lpstr>PowerPoint Presentation</vt:lpstr>
      <vt:lpstr>FUNKCIJE S VIŠE PARAMETARA</vt:lpstr>
      <vt:lpstr>GRAF FUNKCIJE S VIŠE PARAMETARA</vt:lpstr>
      <vt:lpstr>PowerPoint Presentation</vt:lpstr>
      <vt:lpstr>PowerPoint Presentation</vt:lpstr>
      <vt:lpstr>KOMPLEKSNI BROJEVI</vt:lpstr>
      <vt:lpstr>RAZLOG ZA KOMPLEKSNE BROJEVE</vt:lpstr>
      <vt:lpstr>RJEŠENJE x^2+1=0</vt:lpstr>
      <vt:lpstr>SKUP KOMPLEKSNIH BROJEVA</vt:lpstr>
      <vt:lpstr>PowerPoint Presentation</vt:lpstr>
      <vt:lpstr>KOMPLEKSNA FUNKCIJA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GRAFOVI U PYTHONU</dc:title>
  <dc:creator>Karlo Vizec</dc:creator>
  <cp:lastModifiedBy>Karlo Vizec</cp:lastModifiedBy>
  <cp:revision>2</cp:revision>
  <dcterms:created xsi:type="dcterms:W3CDTF">2023-12-03T19:01:40Z</dcterms:created>
  <dcterms:modified xsi:type="dcterms:W3CDTF">2023-12-03T21:09:26Z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0x010100E9DA282F8982AE4B8C59A949CACBA549</vt:lpwstr>
  </property>
</Properties>
</file>